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  <p:sldMasterId id="2147484267" r:id="rId6"/>
  </p:sldMasterIdLst>
  <p:notesMasterIdLst>
    <p:notesMasterId r:id="rId47"/>
  </p:notesMasterIdLst>
  <p:handoutMasterIdLst>
    <p:handoutMasterId r:id="rId48"/>
  </p:handoutMasterIdLst>
  <p:sldIdLst>
    <p:sldId id="351" r:id="rId7"/>
    <p:sldId id="449" r:id="rId8"/>
    <p:sldId id="450" r:id="rId9"/>
    <p:sldId id="459" r:id="rId10"/>
    <p:sldId id="455" r:id="rId11"/>
    <p:sldId id="456" r:id="rId12"/>
    <p:sldId id="457" r:id="rId13"/>
    <p:sldId id="458" r:id="rId14"/>
    <p:sldId id="429" r:id="rId15"/>
    <p:sldId id="420" r:id="rId16"/>
    <p:sldId id="421" r:id="rId17"/>
    <p:sldId id="390" r:id="rId18"/>
    <p:sldId id="427" r:id="rId19"/>
    <p:sldId id="423" r:id="rId20"/>
    <p:sldId id="422" r:id="rId21"/>
    <p:sldId id="391" r:id="rId22"/>
    <p:sldId id="424" r:id="rId23"/>
    <p:sldId id="430" r:id="rId24"/>
    <p:sldId id="431" r:id="rId25"/>
    <p:sldId id="393" r:id="rId26"/>
    <p:sldId id="425" r:id="rId27"/>
    <p:sldId id="392" r:id="rId28"/>
    <p:sldId id="426" r:id="rId29"/>
    <p:sldId id="428" r:id="rId30"/>
    <p:sldId id="432" r:id="rId31"/>
    <p:sldId id="433" r:id="rId32"/>
    <p:sldId id="434" r:id="rId33"/>
    <p:sldId id="435" r:id="rId34"/>
    <p:sldId id="436" r:id="rId35"/>
    <p:sldId id="437" r:id="rId36"/>
    <p:sldId id="438" r:id="rId37"/>
    <p:sldId id="439" r:id="rId38"/>
    <p:sldId id="440" r:id="rId39"/>
    <p:sldId id="441" r:id="rId40"/>
    <p:sldId id="442" r:id="rId41"/>
    <p:sldId id="443" r:id="rId42"/>
    <p:sldId id="444" r:id="rId43"/>
    <p:sldId id="445" r:id="rId44"/>
    <p:sldId id="446" r:id="rId45"/>
    <p:sldId id="374" r:id="rId46"/>
  </p:sldIdLst>
  <p:sldSz cx="12436475" cy="6994525"/>
  <p:notesSz cx="6858000" cy="9144000"/>
  <p:defaultTextStyle>
    <a:defPPr>
      <a:defRPr lang="en-US"/>
    </a:defPPr>
    <a:lvl1pPr marL="0" algn="l" defTabSz="9325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272" algn="l" defTabSz="9325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544" algn="l" defTabSz="9325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8817" algn="l" defTabSz="9325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088" algn="l" defTabSz="9325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360" algn="l" defTabSz="9325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7631" algn="l" defTabSz="9325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3903" algn="l" defTabSz="9325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175" algn="l" defTabSz="9325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2D1A"/>
    <a:srgbClr val="152549"/>
    <a:srgbClr val="0C224D"/>
    <a:srgbClr val="8D7CAB"/>
    <a:srgbClr val="CC006A"/>
    <a:srgbClr val="008F7B"/>
    <a:srgbClr val="006A5B"/>
    <a:srgbClr val="006AAC"/>
    <a:srgbClr val="3C1B66"/>
    <a:srgbClr val="980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86925" autoAdjust="0"/>
  </p:normalViewPr>
  <p:slideViewPr>
    <p:cSldViewPr>
      <p:cViewPr varScale="1">
        <p:scale>
          <a:sx n="62" d="100"/>
          <a:sy n="62" d="100"/>
        </p:scale>
        <p:origin x="21" y="42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-16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76" d="100"/>
          <a:sy n="76" d="100"/>
        </p:scale>
        <p:origin x="4008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A1327-0AC3-41A2-84AC-3AFF5758661B}" type="datetime8">
              <a:rPr lang="en-US" smtClean="0">
                <a:latin typeface="Segoe UI" pitchFamily="34" charset="0"/>
              </a:rPr>
              <a:t>11/7/2016 12:05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5A9E72A3-73C3-4EC0-976B-555052BC0BC2}" type="datetime8">
              <a:rPr lang="en-US" smtClean="0"/>
              <a:t>11/7/2016 12:05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544" rtl="0" eaLnBrk="1" latinLnBrk="0" hangingPunct="1">
      <a:lnSpc>
        <a:spcPct val="90000"/>
      </a:lnSpc>
      <a:spcAft>
        <a:spcPts val="340"/>
      </a:spcAft>
      <a:defRPr sz="8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16" indent="-107934" algn="l" defTabSz="932544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8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593" indent="-117378" algn="l" defTabSz="932544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8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447" indent="-149757" algn="l" defTabSz="932544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8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363" indent="-117378" algn="l" defTabSz="932544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8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360" algn="l" defTabSz="9325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7631" algn="l" defTabSz="9325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3903" algn="l" defTabSz="9325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175" algn="l" defTabSz="9325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Motion sickness issue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A9E72A3-73C3-4EC0-976B-555052BC0BC2}" type="datetime8">
              <a:rPr lang="en-US" smtClean="0"/>
              <a:t>11/7/2016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49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Don’t put a menu right</a:t>
            </a:r>
            <a:r>
              <a:rPr lang="en-US" sz="8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</a:t>
            </a: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 the top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A9E72A3-73C3-4EC0-976B-555052BC0BC2}" type="datetime8">
              <a:rPr lang="en-US" smtClean="0"/>
              <a:t>11/7/2016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0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 – put a menu on the sides</a:t>
            </a:r>
            <a:r>
              <a:rPr lang="en-US" sz="8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o</a:t>
            </a: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 both sides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A9E72A3-73C3-4EC0-976B-555052BC0BC2}" type="datetime8">
              <a:rPr lang="en-US" smtClean="0"/>
              <a:t>11/7/2016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68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Don’t have hand cover content</a:t>
            </a:r>
            <a:r>
              <a:rPr lang="en-US" sz="8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w</a:t>
            </a: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hen editing it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A9E72A3-73C3-4EC0-976B-555052BC0BC2}" type="datetime8">
              <a:rPr lang="en-US" smtClean="0"/>
              <a:t>11/7/2016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333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54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 – allow users to see the content they are editing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A9E72A3-73C3-4EC0-976B-555052BC0BC2}" type="datetime8">
              <a:rPr lang="en-US" smtClean="0"/>
              <a:t>11/7/2016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01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allow too much space for controls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A9E72A3-73C3-4EC0-976B-555052BC0BC2}" type="datetime8">
              <a:rPr lang="en-US" smtClean="0"/>
              <a:t>11/7/2016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49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– allow plenty of space for activity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A9E72A3-73C3-4EC0-976B-555052BC0BC2}" type="datetime8">
              <a:rPr lang="en-US" smtClean="0"/>
              <a:t>11/7/2016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985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Don’t design for a single user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A9E72A3-73C3-4EC0-976B-555052BC0BC2}" type="datetime8">
              <a:rPr lang="en-US" smtClean="0"/>
              <a:t>11/7/2016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96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 – allow simultaneous</a:t>
            </a:r>
            <a:r>
              <a:rPr lang="en-US" sz="8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i</a:t>
            </a: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nput. More than one user</a:t>
            </a:r>
            <a:r>
              <a:rPr lang="en-US" sz="8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</a:t>
            </a: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 manipulate content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A9E72A3-73C3-4EC0-976B-555052BC0BC2}" type="datetime8">
              <a:rPr lang="en-US" smtClean="0"/>
              <a:t>11/7/2016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688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Don’t block other users experiences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A9E72A3-73C3-4EC0-976B-555052BC0BC2}" type="datetime8">
              <a:rPr lang="en-US" smtClean="0"/>
              <a:t>11/7/2016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688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 –</a:t>
            </a:r>
            <a:r>
              <a:rPr lang="en-US" sz="8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design an experience that will not effect other users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A9E72A3-73C3-4EC0-976B-555052BC0BC2}" type="datetime8">
              <a:rPr lang="en-US" smtClean="0"/>
              <a:t>11/7/2016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688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ourselves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11/7/2016 12:05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830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Don’t restrict to single stylus</a:t>
            </a:r>
            <a:r>
              <a:rPr lang="en-US" sz="8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A9E72A3-73C3-4EC0-976B-555052BC0BC2}" type="datetime8">
              <a:rPr lang="en-US" smtClean="0"/>
              <a:t>11/7/2016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04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 – allow multiple users</a:t>
            </a:r>
            <a:r>
              <a:rPr lang="en-US" sz="8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</a:t>
            </a: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 use a stylus and change</a:t>
            </a:r>
            <a:r>
              <a:rPr lang="en-US" sz="8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</a:t>
            </a: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tyle of pen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A9E72A3-73C3-4EC0-976B-555052BC0BC2}" type="datetime8">
              <a:rPr lang="en-US" smtClean="0"/>
              <a:t>11/7/2016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06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Don’t allow only one user</a:t>
            </a:r>
            <a:r>
              <a:rPr lang="en-US" sz="8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</a:t>
            </a: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 login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A9E72A3-73C3-4EC0-976B-555052BC0BC2}" type="datetime8">
              <a:rPr lang="en-US" smtClean="0"/>
              <a:t>11/7/2016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35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 - allow multiple users</a:t>
            </a:r>
            <a:r>
              <a:rPr lang="en-US" sz="8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</a:t>
            </a: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 login to get content up</a:t>
            </a:r>
            <a:r>
              <a:rPr lang="en-US" sz="8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i</a:t>
            </a: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 different ways (NFC, login)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A9E72A3-73C3-4EC0-976B-555052BC0BC2}" type="datetime8">
              <a:rPr lang="en-US" smtClean="0"/>
              <a:t>11/7/2016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83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8F7B"/>
                </a:solidFill>
              </a:rPr>
              <a:t>Walk up and use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11/7/2016 12:05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36380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8F7B"/>
                </a:solidFill>
              </a:rPr>
              <a:t>How do things get on the screen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11/7/2016 12:05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43786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8F7B"/>
                </a:solidFill>
              </a:rPr>
              <a:t>Menus should not move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11/7/2016 12:05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33866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8F7B"/>
                </a:solidFill>
              </a:rPr>
              <a:t>Europe </a:t>
            </a:r>
            <a:r>
              <a:rPr lang="en-US" dirty="0" err="1">
                <a:solidFill>
                  <a:srgbClr val="008F7B"/>
                </a:solidFill>
              </a:rPr>
              <a:t>vs</a:t>
            </a:r>
            <a:r>
              <a:rPr lang="en-US" dirty="0">
                <a:solidFill>
                  <a:srgbClr val="008F7B"/>
                </a:solidFill>
              </a:rPr>
              <a:t> US cars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11/7/2016 12:05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401900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8F7B"/>
                </a:solidFill>
              </a:rPr>
              <a:t>Direct manipulation - Touch is obvious </a:t>
            </a:r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8F7B"/>
                </a:solidFill>
              </a:rPr>
              <a:t>Indirect</a:t>
            </a:r>
            <a:r>
              <a:rPr lang="en-US" baseline="0" dirty="0">
                <a:solidFill>
                  <a:srgbClr val="008F7B"/>
                </a:solidFill>
              </a:rPr>
              <a:t> manipulation - N</a:t>
            </a:r>
            <a:r>
              <a:rPr lang="en-US" dirty="0">
                <a:solidFill>
                  <a:srgbClr val="008F7B"/>
                </a:solidFill>
              </a:rPr>
              <a:t>eeds to be learned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11/7/2016 12:05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94153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8F7B"/>
                </a:solidFill>
              </a:rPr>
              <a:t>Icons need to be obvious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11/7/2016 12:05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248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Sankar to ask: Today we are doing this presentation, but this is part of a larger series right?</a:t>
            </a:r>
          </a:p>
          <a:p>
            <a:r>
              <a:rPr lang="en-US" dirty="0"/>
              <a:t>Dr. Neil to talk through the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11/7/2016 12:05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1119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Pen and touch – multimodal</a:t>
            </a:r>
          </a:p>
          <a:p>
            <a:r>
              <a:rPr lang="en-US" dirty="0"/>
              <a:t>FAQ – how to know I am on HUB – know on Windows Team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A9E72A3-73C3-4EC0-976B-555052BC0BC2}" type="datetime8">
              <a:rPr lang="en-US" smtClean="0"/>
              <a:t>11/7/2016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485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Dr. Neil to talk through the slide</a:t>
            </a:r>
          </a:p>
          <a:p>
            <a:r>
              <a:rPr lang="en-US" dirty="0"/>
              <a:t>Sankar to ask: So, Dr. Neil, is this brand new that we brought all of these things together?</a:t>
            </a:r>
          </a:p>
          <a:p>
            <a:r>
              <a:rPr lang="en-US" dirty="0"/>
              <a:t>Dr. Neil to talk about the history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A9E72A3-73C3-4EC0-976B-555052BC0BC2}" type="datetime8">
              <a:rPr lang="en-US" smtClean="0"/>
              <a:t>11/7/2016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06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Dr. Neil will talk about the this session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11/7/2016 12:05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253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Dr. Neil will talk about the this session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11/7/2016 12:05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19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Dr. Neil will talk about the this session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11/7/2016 12:05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044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Dr. Neil will talk about the this session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11/7/2016 12:05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529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Don’t put a menu right</a:t>
            </a:r>
            <a:r>
              <a:rPr lang="en-US" sz="8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</a:t>
            </a: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 the top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A9E72A3-73C3-4EC0-976B-555052BC0BC2}" type="datetime8">
              <a:rPr lang="en-US" smtClean="0"/>
              <a:t>11/7/2016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0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" y="-496"/>
            <a:ext cx="12435840" cy="699551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5"/>
            <a:ext cx="5943600" cy="3664099"/>
          </a:xfrm>
          <a:prstGeom prst="rect">
            <a:avLst/>
          </a:prstGeom>
          <a:solidFill>
            <a:srgbClr val="002050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42" tIns="146272" rIns="182842" bIns="1462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5943600" cy="1828800"/>
          </a:xfrm>
          <a:noFill/>
        </p:spPr>
        <p:txBody>
          <a:bodyPr lIns="146272" tIns="91421" rIns="146272" bIns="91421" anchor="t" anchorCtr="0"/>
          <a:lstStyle>
            <a:lvl1pPr>
              <a:defRPr sz="53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2" y="3954463"/>
            <a:ext cx="5943600" cy="1828800"/>
          </a:xfrm>
        </p:spPr>
        <p:txBody>
          <a:bodyPr tIns="109704" bIns="109704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0"/>
            <a:ext cx="5486399" cy="1969732"/>
          </a:xfrm>
        </p:spPr>
        <p:txBody>
          <a:bodyPr wrap="square">
            <a:spAutoFit/>
          </a:bodyPr>
          <a:lstStyle>
            <a:lvl1pPr marL="287277" indent="-28727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052" indent="-233145">
              <a:defRPr sz="2400"/>
            </a:lvl2pPr>
            <a:lvl3pPr marL="699435" indent="-168383">
              <a:tabLst/>
              <a:defRPr sz="1900"/>
            </a:lvl3pPr>
            <a:lvl4pPr marL="880771" indent="-181335">
              <a:defRPr/>
            </a:lvl4pPr>
            <a:lvl5pPr marL="1049155" indent="-16838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2" y="1212850"/>
            <a:ext cx="5486399" cy="1969732"/>
          </a:xfrm>
        </p:spPr>
        <p:txBody>
          <a:bodyPr wrap="square">
            <a:spAutoFit/>
          </a:bodyPr>
          <a:lstStyle>
            <a:lvl1pPr marL="287277" indent="-28727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052" indent="-233145">
              <a:defRPr sz="2400"/>
            </a:lvl2pPr>
            <a:lvl3pPr marL="699435" indent="-168383">
              <a:tabLst/>
              <a:defRPr sz="1900"/>
            </a:lvl3pPr>
            <a:lvl4pPr marL="880771" indent="-181335">
              <a:defRPr/>
            </a:lvl4pPr>
            <a:lvl5pPr marL="1049155" indent="-16838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21" bIns="91421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1" y="3954465"/>
            <a:ext cx="10058400" cy="1829593"/>
          </a:xfrm>
          <a:noFill/>
        </p:spPr>
        <p:txBody>
          <a:bodyPr lIns="182842" tIns="146272" rIns="182842" bIns="146272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21" bIns="91421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200290"/>
          </a:xfrm>
          <a:noFill/>
        </p:spPr>
        <p:txBody>
          <a:bodyPr tIns="91421" bIns="91421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200290"/>
          </a:xfrm>
          <a:noFill/>
        </p:spPr>
        <p:txBody>
          <a:bodyPr tIns="91421" bIns="91421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200290"/>
          </a:xfrm>
          <a:noFill/>
        </p:spPr>
        <p:txBody>
          <a:bodyPr tIns="91421" bIns="91421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1" y="3954459"/>
            <a:ext cx="6399212" cy="1830388"/>
          </a:xfrm>
          <a:noFill/>
        </p:spPr>
        <p:txBody>
          <a:bodyPr lIns="146272" tIns="109704" rIns="146272" bIns="109704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8229535" cy="1828800"/>
          </a:xfrm>
          <a:noFill/>
        </p:spPr>
        <p:txBody>
          <a:bodyPr lIns="146272" tIns="91421" rIns="146272" bIns="91421" anchor="t" anchorCtr="0"/>
          <a:lstStyle>
            <a:lvl1pPr>
              <a:defRPr sz="53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57518" y="6154123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29" tIns="46629" rIns="46629" bIns="4662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74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41" y="1221159"/>
            <a:ext cx="11887199" cy="1983582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8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9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7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40" y="6292890"/>
            <a:ext cx="11856403" cy="40312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42" tIns="146272" rIns="182842" bIns="146272" numCol="1" anchor="t" anchorCtr="0" compatLnSpc="1">
            <a:prstTxWarp prst="textNoShape">
              <a:avLst/>
            </a:prstTxWarp>
            <a:spAutoFit/>
          </a:bodyPr>
          <a:lstStyle/>
          <a:p>
            <a:pPr defTabSz="932092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1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2"/>
            <a:ext cx="11887200" cy="2431653"/>
          </a:xfrm>
          <a:prstGeom prst="rect">
            <a:avLst/>
          </a:prstGeom>
        </p:spPr>
        <p:txBody>
          <a:bodyPr/>
          <a:lstStyle>
            <a:lvl1pPr marL="290451" indent="-290451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78" indent="-280929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31" indent="-290451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381" indent="-228551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33" indent="-228551">
              <a:buClr>
                <a:schemeClr val="tx1"/>
              </a:buClr>
              <a:buSzPct val="90000"/>
              <a:buFont typeface="Arial" pitchFamily="34" charset="0"/>
              <a:buChar char="•"/>
              <a:defRPr sz="19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25" tIns="77712" rIns="155425" bIns="77712" anchor="b" anchorCtr="0">
            <a:noAutofit/>
          </a:bodyPr>
          <a:lstStyle>
            <a:lvl1pPr algn="r">
              <a:buFont typeface="Arial" pitchFamily="34" charset="0"/>
              <a:buNone/>
              <a:defRPr sz="36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" y="-7938"/>
            <a:ext cx="12435840" cy="699551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5"/>
            <a:ext cx="5943600" cy="3664099"/>
          </a:xfrm>
          <a:prstGeom prst="rect">
            <a:avLst/>
          </a:prstGeom>
          <a:solidFill>
            <a:srgbClr val="002050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42" tIns="146272" rIns="182842" bIns="1462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5943600" cy="1828800"/>
          </a:xfrm>
          <a:noFill/>
        </p:spPr>
        <p:txBody>
          <a:bodyPr lIns="146272" tIns="91421" rIns="146272" bIns="91421" anchor="t" anchorCtr="0"/>
          <a:lstStyle>
            <a:lvl1pPr>
              <a:defRPr sz="53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2" y="3954463"/>
            <a:ext cx="5943600" cy="1828800"/>
          </a:xfrm>
        </p:spPr>
        <p:txBody>
          <a:bodyPr tIns="109704" bIns="109704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 descr="nsq_logotype_2k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1663"/>
            <a:ext cx="1923274" cy="36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272" tIns="91421" rIns="146272" bIns="91421" anchor="t" anchorCtr="0"/>
          <a:lstStyle>
            <a:lvl1pPr>
              <a:defRPr sz="53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6"/>
            <a:ext cx="7315138" cy="1828007"/>
          </a:xfrm>
          <a:noFill/>
        </p:spPr>
        <p:txBody>
          <a:bodyPr lIns="146272" tIns="109704" rIns="146272" bIns="109704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54123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199589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00"/>
            </a:lvl2pPr>
            <a:lvl3pPr marL="228551" indent="0">
              <a:buNone/>
              <a:defRPr/>
            </a:lvl3pPr>
            <a:lvl4pPr marL="457103" indent="0">
              <a:buNone/>
              <a:defRPr/>
            </a:lvl4pPr>
            <a:lvl5pPr marL="685654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2"/>
            <a:ext cx="11887200" cy="2025131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0"/>
            <a:ext cx="5486399" cy="188509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1900"/>
            </a:lvl2pPr>
            <a:lvl3pPr marL="231726" indent="0">
              <a:buNone/>
              <a:tabLst/>
              <a:defRPr sz="1900"/>
            </a:lvl3pPr>
            <a:lvl4pPr marL="460277" indent="0">
              <a:buNone/>
              <a:defRPr/>
            </a:lvl4pPr>
            <a:lvl5pPr marL="685654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2" y="1212850"/>
            <a:ext cx="5486399" cy="188509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1900"/>
            </a:lvl2pPr>
            <a:lvl3pPr marL="231726" indent="0">
              <a:buNone/>
              <a:tabLst/>
              <a:defRPr sz="1900"/>
            </a:lvl3pPr>
            <a:lvl4pPr marL="460277" indent="0">
              <a:buNone/>
              <a:defRPr/>
            </a:lvl4pPr>
            <a:lvl5pPr marL="685654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0"/>
            <a:ext cx="5486399" cy="2412930"/>
          </a:xfrm>
        </p:spPr>
        <p:txBody>
          <a:bodyPr wrap="square">
            <a:spAutoFit/>
          </a:bodyPr>
          <a:lstStyle>
            <a:lvl1pPr marL="287277" indent="-28727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052" indent="-233145">
              <a:defRPr sz="2400"/>
            </a:lvl2pPr>
            <a:lvl3pPr marL="699435" indent="-168383">
              <a:tabLst/>
              <a:defRPr sz="1900"/>
            </a:lvl3pPr>
            <a:lvl4pPr marL="880771" indent="-181335">
              <a:defRPr/>
            </a:lvl4pPr>
            <a:lvl5pPr marL="1049155" indent="-16838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2" y="1212850"/>
            <a:ext cx="5486399" cy="2412930"/>
          </a:xfrm>
        </p:spPr>
        <p:txBody>
          <a:bodyPr wrap="square">
            <a:spAutoFit/>
          </a:bodyPr>
          <a:lstStyle>
            <a:lvl1pPr marL="287277" indent="-28727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052" indent="-233145">
              <a:defRPr sz="2400"/>
            </a:lvl2pPr>
            <a:lvl3pPr marL="699435" indent="-168383">
              <a:tabLst/>
              <a:defRPr sz="1900"/>
            </a:lvl3pPr>
            <a:lvl4pPr marL="880771" indent="-181335">
              <a:defRPr/>
            </a:lvl4pPr>
            <a:lvl5pPr marL="1049155" indent="-16838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199589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00"/>
            </a:lvl2pPr>
            <a:lvl3pPr marL="228551" indent="0">
              <a:buNone/>
              <a:defRPr/>
            </a:lvl3pPr>
            <a:lvl4pPr marL="457103" indent="0">
              <a:buNone/>
              <a:defRPr/>
            </a:lvl4pPr>
            <a:lvl5pPr marL="6856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200290"/>
          </a:xfrm>
          <a:noFill/>
        </p:spPr>
        <p:txBody>
          <a:bodyPr tIns="91421" bIns="91421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1" y="3954463"/>
            <a:ext cx="10058400" cy="803232"/>
          </a:xfrm>
          <a:noFill/>
        </p:spPr>
        <p:txBody>
          <a:bodyPr lIns="182842" tIns="146272" rIns="182842" bIns="146272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200290"/>
          </a:xfrm>
          <a:noFill/>
        </p:spPr>
        <p:txBody>
          <a:bodyPr tIns="91421" bIns="91421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200290"/>
          </a:xfrm>
          <a:noFill/>
        </p:spPr>
        <p:txBody>
          <a:bodyPr tIns="91421" bIns="91421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200290"/>
          </a:xfrm>
          <a:noFill/>
        </p:spPr>
        <p:txBody>
          <a:bodyPr tIns="91421" bIns="91421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200290"/>
          </a:xfrm>
          <a:noFill/>
        </p:spPr>
        <p:txBody>
          <a:bodyPr tIns="91421" bIns="91421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200290"/>
          </a:xfrm>
          <a:noFill/>
        </p:spPr>
        <p:txBody>
          <a:bodyPr tIns="91421" bIns="91421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1241428"/>
            <a:ext cx="5486399" cy="2029748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7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523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199589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00"/>
            </a:lvl2pPr>
            <a:lvl3pPr marL="228551" indent="0">
              <a:buNone/>
              <a:defRPr/>
            </a:lvl3pPr>
            <a:lvl4pPr marL="457103" indent="0">
              <a:buNone/>
              <a:defRPr/>
            </a:lvl4pPr>
            <a:lvl5pPr marL="68565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29" tIns="46629" rIns="46629" bIns="4662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74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41" y="1221159"/>
            <a:ext cx="11887199" cy="1983582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8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9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7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sq_logotype_2k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9" y="2735262"/>
            <a:ext cx="6088975" cy="115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2"/>
            <a:ext cx="11887200" cy="2431653"/>
          </a:xfrm>
          <a:prstGeom prst="rect">
            <a:avLst/>
          </a:prstGeom>
        </p:spPr>
        <p:txBody>
          <a:bodyPr/>
          <a:lstStyle>
            <a:lvl1pPr marL="290451" indent="-290451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78" indent="-280929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31" indent="-290451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381" indent="-228551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33" indent="-228551">
              <a:buClr>
                <a:schemeClr val="tx1"/>
              </a:buClr>
              <a:buSzPct val="90000"/>
              <a:buFont typeface="Arial" pitchFamily="34" charset="0"/>
              <a:buChar char="•"/>
              <a:defRPr sz="19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25" tIns="77712" rIns="155425" bIns="77712" anchor="b" anchorCtr="0">
            <a:noAutofit/>
          </a:bodyPr>
          <a:lstStyle>
            <a:lvl1pPr algn="r">
              <a:buFont typeface="Arial" pitchFamily="34" charset="0"/>
              <a:buNone/>
              <a:defRPr sz="36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" y="-7938"/>
            <a:ext cx="12435840" cy="699551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3"/>
            <a:ext cx="5943600" cy="3664099"/>
          </a:xfrm>
          <a:prstGeom prst="rect">
            <a:avLst/>
          </a:prstGeom>
          <a:solidFill>
            <a:srgbClr val="002050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5943600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5943600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 descr="nsq_logotype_2k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321661"/>
            <a:ext cx="1923274" cy="36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7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114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8738894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016511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323998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2"/>
            <a:ext cx="11887200" cy="2025131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317765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109505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0788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93647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7154611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4141684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48539121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532845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7909049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92336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2"/>
            <a:ext cx="11887200" cy="2025131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01074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109583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09968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76470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sq_logotype_2k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7" y="2735262"/>
            <a:ext cx="6088975" cy="115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3648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91008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0"/>
            <a:ext cx="5486399" cy="194049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00"/>
            </a:lvl2pPr>
            <a:lvl3pPr marL="231726" indent="0">
              <a:buNone/>
              <a:tabLst/>
              <a:defRPr sz="1900"/>
            </a:lvl3pPr>
            <a:lvl4pPr marL="460277" indent="0">
              <a:buNone/>
              <a:defRPr/>
            </a:lvl4pPr>
            <a:lvl5pPr marL="685654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2" y="1212850"/>
            <a:ext cx="5486399" cy="194049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00"/>
            </a:lvl2pPr>
            <a:lvl3pPr marL="231726" indent="0">
              <a:buNone/>
              <a:tabLst/>
              <a:defRPr sz="1900"/>
            </a:lvl3pPr>
            <a:lvl4pPr marL="460277" indent="0">
              <a:buNone/>
              <a:defRPr/>
            </a:lvl4pPr>
            <a:lvl5pPr marL="685654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0"/>
            <a:ext cx="5486399" cy="194049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1900"/>
            </a:lvl2pPr>
            <a:lvl3pPr marL="231726" indent="0">
              <a:buNone/>
              <a:tabLst/>
              <a:defRPr sz="1900"/>
            </a:lvl3pPr>
            <a:lvl4pPr marL="460277" indent="0">
              <a:buNone/>
              <a:defRPr/>
            </a:lvl4pPr>
            <a:lvl5pPr marL="685654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2" y="1212850"/>
            <a:ext cx="5486399" cy="194049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1900"/>
            </a:lvl2pPr>
            <a:lvl3pPr marL="231726" indent="0">
              <a:buNone/>
              <a:tabLst/>
              <a:defRPr sz="1900"/>
            </a:lvl3pPr>
            <a:lvl4pPr marL="460277" indent="0">
              <a:buNone/>
              <a:defRPr/>
            </a:lvl4pPr>
            <a:lvl5pPr marL="685654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0"/>
            <a:ext cx="5486399" cy="1969732"/>
          </a:xfrm>
        </p:spPr>
        <p:txBody>
          <a:bodyPr wrap="square">
            <a:spAutoFit/>
          </a:bodyPr>
          <a:lstStyle>
            <a:lvl1pPr marL="287277" indent="-287277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52" indent="-233145">
              <a:defRPr sz="2400"/>
            </a:lvl2pPr>
            <a:lvl3pPr marL="699435" indent="-168383">
              <a:tabLst/>
              <a:defRPr sz="1900"/>
            </a:lvl3pPr>
            <a:lvl4pPr marL="880771" indent="-181335">
              <a:defRPr/>
            </a:lvl4pPr>
            <a:lvl5pPr marL="1049155" indent="-16838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2" y="1212850"/>
            <a:ext cx="5486399" cy="1969732"/>
          </a:xfrm>
        </p:spPr>
        <p:txBody>
          <a:bodyPr wrap="square">
            <a:spAutoFit/>
          </a:bodyPr>
          <a:lstStyle>
            <a:lvl1pPr marL="287277" indent="-287277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52" indent="-233145">
              <a:defRPr sz="2400"/>
            </a:lvl2pPr>
            <a:lvl3pPr marL="699435" indent="-168383">
              <a:tabLst/>
              <a:defRPr sz="1900"/>
            </a:lvl3pPr>
            <a:lvl4pPr marL="880771" indent="-181335">
              <a:defRPr/>
            </a:lvl4pPr>
            <a:lvl5pPr marL="1049155" indent="-16838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272" tIns="91421" rIns="146272" bIns="91421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3"/>
            <a:ext cx="11887197" cy="2080531"/>
          </a:xfrm>
          <a:prstGeom prst="rect">
            <a:avLst/>
          </a:prstGeom>
        </p:spPr>
        <p:txBody>
          <a:bodyPr vert="horz" wrap="square" lIns="146272" tIns="91421" rIns="146272" bIns="91421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544" rtl="0" eaLnBrk="1" latinLnBrk="0" hangingPunct="1">
        <a:lnSpc>
          <a:spcPct val="90000"/>
        </a:lnSpc>
        <a:spcBef>
          <a:spcPct val="0"/>
        </a:spcBef>
        <a:buNone/>
        <a:defRPr lang="en-US" sz="49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27" marR="0" indent="-342827" algn="l" defTabSz="9325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76" marR="0" indent="-241249" algn="l" defTabSz="9325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30" marR="0" indent="-228551" algn="l" defTabSz="9325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481" marR="0" indent="-228551" algn="l" defTabSz="9325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33" marR="0" indent="-228551" algn="l" defTabSz="9325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495" indent="-233137" algn="l" defTabSz="932544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768" indent="-233137" algn="l" defTabSz="932544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039" indent="-233137" algn="l" defTabSz="932544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13" indent="-233137" algn="l" defTabSz="932544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72" algn="l" defTabSz="932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44" algn="l" defTabSz="932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17" algn="l" defTabSz="932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088" algn="l" defTabSz="932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360" algn="l" defTabSz="932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31" algn="l" defTabSz="932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03" algn="l" defTabSz="932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175" algn="l" defTabSz="932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272" tIns="91421" rIns="146272" bIns="91421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3"/>
            <a:ext cx="11887197" cy="2080531"/>
          </a:xfrm>
          <a:prstGeom prst="rect">
            <a:avLst/>
          </a:prstGeom>
        </p:spPr>
        <p:txBody>
          <a:bodyPr vert="horz" wrap="square" lIns="146272" tIns="91421" rIns="146272" bIns="91421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544" rtl="0" eaLnBrk="1" latinLnBrk="0" hangingPunct="1">
        <a:lnSpc>
          <a:spcPct val="90000"/>
        </a:lnSpc>
        <a:spcBef>
          <a:spcPct val="0"/>
        </a:spcBef>
        <a:buNone/>
        <a:defRPr lang="en-US" sz="49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27" marR="0" indent="-342827" algn="l" defTabSz="9325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76" marR="0" indent="-241249" algn="l" defTabSz="9325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30" marR="0" indent="-228551" algn="l" defTabSz="9325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481" marR="0" indent="-228551" algn="l" defTabSz="9325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33" marR="0" indent="-228551" algn="l" defTabSz="93254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495" indent="-233137" algn="l" defTabSz="932544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768" indent="-233137" algn="l" defTabSz="932544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039" indent="-233137" algn="l" defTabSz="932544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13" indent="-233137" algn="l" defTabSz="932544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72" algn="l" defTabSz="932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44" algn="l" defTabSz="932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17" algn="l" defTabSz="932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088" algn="l" defTabSz="932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360" algn="l" defTabSz="932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31" algn="l" defTabSz="932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03" algn="l" defTabSz="932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175" algn="l" defTabSz="932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80" r:id="rId13"/>
    <p:sldLayoutId id="2147484281" r:id="rId14"/>
    <p:sldLayoutId id="2147484282" r:id="rId15"/>
    <p:sldLayoutId id="2147484283" r:id="rId16"/>
    <p:sldLayoutId id="2147484284" r:id="rId17"/>
    <p:sldLayoutId id="2147484285" r:id="rId18"/>
    <p:sldLayoutId id="2147484286" r:id="rId19"/>
    <p:sldLayoutId id="2147484287" r:id="rId20"/>
    <p:sldLayoutId id="2147484288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Relationship Id="rId4" Type="http://schemas.openxmlformats.org/officeDocument/2006/relationships/image" Target="file://localhost/Volumes/Designer%20Assets/Pipeline/Clients/Microsoft/Surface%20Hub/Intro%20Material/Assets/21-obvious_engagement.pn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esigner%20Assets/Pipeline/Clients/Microsoft/Surface%20Hub/Intro%20Material/Assets/17-keyboard_mouse.pn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esigner%20Assets/Pipeline/Clients/Microsoft/Surface%20Hub/Intro%20Material/Assets/22-relating_items.p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8.xml"/><Relationship Id="rId4" Type="http://schemas.openxmlformats.org/officeDocument/2006/relationships/image" Target="file://localhost/Volumes/Designer%20Assets/Pipeline/Clients/Microsoft/Surface%20Hub/Intro%20Material/Assets/18-clear_transitions.p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esigner%20Assets/Pipeline/Clients/Microsoft/Surface%20Hub/Intro%20Material/Assets/23-interface_items.png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8.xml"/><Relationship Id="rId4" Type="http://schemas.openxmlformats.org/officeDocument/2006/relationships/image" Target="file://localhost/Volumes/Designer%20Assets/Pipeline/Clients/Microsoft/Surface%20Hub/Intro%20Material/Assets/24-spatial_memory.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8.xml"/><Relationship Id="rId4" Type="http://schemas.openxmlformats.org/officeDocument/2006/relationships/image" Target="file://localhost/Volumes/Designer%20Assets/Pipeline/Clients/Microsoft/Surface%20Hub/Intro%20Material/Assets/25-ui_consistency.pn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esigner%20Assets/Pipeline/Clients/Microsoft/Surface%20Hub/Intro%20Material/Assets/27-finger_mouse.png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esigner%20Assets/Pipeline/Clients/Microsoft/Surface%20Hub/Intro%20Material/Assets/19-icon_sizes.png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8.xml"/><Relationship Id="rId4" Type="http://schemas.openxmlformats.org/officeDocument/2006/relationships/image" Target="file://localhost/Volumes/Designer%20Assets/Pipeline/Clients/Microsoft/Surface%20Hub/Intro%20Material/Assets/29-manipulation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8.xml"/><Relationship Id="rId4" Type="http://schemas.openxmlformats.org/officeDocument/2006/relationships/image" Target="file://localhost/Volumes/Designer%20Assets/Pipeline/Clients/Microsoft/Surface%20Hub/Intro%20Material/Assets/30-hover.p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esigner%20Assets/Pipeline/Clients/Microsoft/Surface%20Hub/Intro%20Material/Assets/31-menu_systems.png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esigner%20Assets/Pipeline/Clients/Microsoft/Surface%20Hub/Intro%20Material/Assets/32-feedback.png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Volumes/Designer%20Assets/Pipeline/Clients/Microsoft/Surface%20Hub/Intro%20Material/Assets/20-more_people.png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file://localhost/Volumes/Designer%20Assets/Pipeline/Clients/Microsoft/Surface%20Hub/Intro%20Material/Assets/26-cli_gui_nui.png" TargetMode="Externa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2" y="2430462"/>
            <a:ext cx="9143936" cy="1142984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Designing for Surface 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Dr. Neil Roodyn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Jackie Giusti</a:t>
            </a:r>
          </a:p>
        </p:txBody>
      </p:sp>
    </p:spTree>
    <p:extLst>
      <p:ext uri="{BB962C8B-B14F-4D97-AF65-F5344CB8AC3E}">
        <p14:creationId xmlns:p14="http://schemas.microsoft.com/office/powerpoint/2010/main" val="240059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62" y="1216021"/>
            <a:ext cx="9497957" cy="577846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wrap="square" lIns="93269" tIns="46634" rIns="93269" bIns="46634" rtlCol="0">
            <a:normAutofit/>
          </a:bodyPr>
          <a:lstStyle>
            <a:lvl1pPr marL="342827" marR="0" indent="-342827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76" marR="0" indent="-241249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30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481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33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495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768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39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13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>
                <a:solidFill>
                  <a:srgbClr val="E47823"/>
                </a:solidFill>
                <a:latin typeface="+mn-lt"/>
              </a:rPr>
              <a:t>Accessing a menu</a:t>
            </a:r>
          </a:p>
        </p:txBody>
      </p:sp>
    </p:spTree>
    <p:extLst>
      <p:ext uri="{BB962C8B-B14F-4D97-AF65-F5344CB8AC3E}">
        <p14:creationId xmlns:p14="http://schemas.microsoft.com/office/powerpoint/2010/main" val="35086151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62" y="1216021"/>
            <a:ext cx="9497957" cy="577846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wrap="square" lIns="93269" tIns="46634" rIns="93269" bIns="46634" rtlCol="0">
            <a:normAutofit/>
          </a:bodyPr>
          <a:lstStyle>
            <a:lvl1pPr marL="342827" marR="0" indent="-342827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76" marR="0" indent="-241249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30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481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33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495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768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39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13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>
                <a:solidFill>
                  <a:srgbClr val="E47823"/>
                </a:solidFill>
                <a:latin typeface="+mn-lt"/>
              </a:rPr>
              <a:t>Accessing a menu</a:t>
            </a:r>
          </a:p>
        </p:txBody>
      </p:sp>
    </p:spTree>
    <p:extLst>
      <p:ext uri="{BB962C8B-B14F-4D97-AF65-F5344CB8AC3E}">
        <p14:creationId xmlns:p14="http://schemas.microsoft.com/office/powerpoint/2010/main" val="358714934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wrap="square" lIns="93269" tIns="46634" rIns="93269" bIns="46634" rtlCol="0">
            <a:normAutofit/>
          </a:bodyPr>
          <a:lstStyle>
            <a:lvl1pPr marL="342827" marR="0" indent="-342827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76" marR="0" indent="-241249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30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481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33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495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768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39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13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>
                <a:solidFill>
                  <a:srgbClr val="CD0920"/>
                </a:solidFill>
                <a:latin typeface="+mn-lt"/>
              </a:rPr>
              <a:t>Avoid Occlusion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62" y="1216021"/>
            <a:ext cx="9497957" cy="577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657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62" y="1216021"/>
            <a:ext cx="9497957" cy="577846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wrap="square" lIns="93269" tIns="46634" rIns="93269" bIns="46634" rtlCol="0">
            <a:normAutofit/>
          </a:bodyPr>
          <a:lstStyle>
            <a:lvl1pPr marL="342827" marR="0" indent="-342827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76" marR="0" indent="-241249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30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481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33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495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768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39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13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>
                <a:solidFill>
                  <a:srgbClr val="CD0920"/>
                </a:solidFill>
                <a:latin typeface="+mn-lt"/>
              </a:rPr>
              <a:t>Avoid Occlusion</a:t>
            </a:r>
          </a:p>
        </p:txBody>
      </p:sp>
    </p:spTree>
    <p:extLst>
      <p:ext uri="{BB962C8B-B14F-4D97-AF65-F5344CB8AC3E}">
        <p14:creationId xmlns:p14="http://schemas.microsoft.com/office/powerpoint/2010/main" val="402639581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wrap="square" lIns="93269" tIns="46634" rIns="93269" bIns="46634" rtlCol="0">
            <a:normAutofit/>
          </a:bodyPr>
          <a:lstStyle>
            <a:lvl1pPr marL="342827" marR="0" indent="-342827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76" marR="0" indent="-241249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30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481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33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495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768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39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13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>
                <a:solidFill>
                  <a:srgbClr val="980368"/>
                </a:solidFill>
                <a:latin typeface="+mn-lt"/>
              </a:rPr>
              <a:t>Scale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62" y="1216021"/>
            <a:ext cx="9497957" cy="577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2736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wrap="square" lIns="93269" tIns="46634" rIns="93269" bIns="46634" rtlCol="0">
            <a:normAutofit/>
          </a:bodyPr>
          <a:lstStyle>
            <a:lvl1pPr marL="342827" marR="0" indent="-342827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76" marR="0" indent="-241249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30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481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33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495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768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39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13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>
                <a:solidFill>
                  <a:srgbClr val="980368"/>
                </a:solidFill>
                <a:latin typeface="+mn-lt"/>
              </a:rPr>
              <a:t>Scale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62" y="1216021"/>
            <a:ext cx="9497957" cy="577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1815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wrap="square" lIns="93269" tIns="46634" rIns="93269" bIns="46634" rtlCol="0">
            <a:normAutofit/>
          </a:bodyPr>
          <a:lstStyle>
            <a:lvl1pPr marL="342827" marR="0" indent="-342827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76" marR="0" indent="-241249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30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481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33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495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768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39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13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>
                <a:solidFill>
                  <a:srgbClr val="3C1B66"/>
                </a:solidFill>
                <a:latin typeface="+mn-lt"/>
              </a:rPr>
              <a:t>Design for multiple users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62" y="1216021"/>
            <a:ext cx="9497957" cy="577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0789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62" y="1216021"/>
            <a:ext cx="9497957" cy="577846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wrap="square" lIns="93269" tIns="46634" rIns="93269" bIns="46634" rtlCol="0">
            <a:normAutofit/>
          </a:bodyPr>
          <a:lstStyle>
            <a:lvl1pPr marL="342827" marR="0" indent="-342827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76" marR="0" indent="-241249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30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481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33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495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768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39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13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>
                <a:solidFill>
                  <a:srgbClr val="3C1B66"/>
                </a:solidFill>
                <a:latin typeface="+mn-lt"/>
              </a:rPr>
              <a:t>Design for multiple users</a:t>
            </a:r>
          </a:p>
        </p:txBody>
      </p:sp>
    </p:spTree>
    <p:extLst>
      <p:ext uri="{BB962C8B-B14F-4D97-AF65-F5344CB8AC3E}">
        <p14:creationId xmlns:p14="http://schemas.microsoft.com/office/powerpoint/2010/main" val="37429203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63" y="1216021"/>
            <a:ext cx="9497955" cy="577846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wrap="square" lIns="93269" tIns="46634" rIns="93269" bIns="46634" rtlCol="0">
            <a:normAutofit/>
          </a:bodyPr>
          <a:lstStyle>
            <a:lvl1pPr marL="342827" marR="0" indent="-342827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76" marR="0" indent="-241249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30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481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33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495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768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39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13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>
                <a:solidFill>
                  <a:srgbClr val="0B2D1A"/>
                </a:solidFill>
                <a:latin typeface="+mn-lt"/>
              </a:rPr>
              <a:t>Avoid modality</a:t>
            </a:r>
          </a:p>
        </p:txBody>
      </p:sp>
    </p:spTree>
    <p:extLst>
      <p:ext uri="{BB962C8B-B14F-4D97-AF65-F5344CB8AC3E}">
        <p14:creationId xmlns:p14="http://schemas.microsoft.com/office/powerpoint/2010/main" val="8988281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63" y="1216021"/>
            <a:ext cx="9497955" cy="577846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wrap="square" lIns="93269" tIns="46634" rIns="93269" bIns="46634" rtlCol="0">
            <a:normAutofit/>
          </a:bodyPr>
          <a:lstStyle>
            <a:lvl1pPr marL="342827" marR="0" indent="-342827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76" marR="0" indent="-241249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30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481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33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495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768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39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13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>
                <a:solidFill>
                  <a:srgbClr val="0B2D1A"/>
                </a:solidFill>
                <a:latin typeface="+mn-lt"/>
              </a:rPr>
              <a:t>Avoid modality</a:t>
            </a:r>
          </a:p>
        </p:txBody>
      </p:sp>
    </p:spTree>
    <p:extLst>
      <p:ext uri="{BB962C8B-B14F-4D97-AF65-F5344CB8AC3E}">
        <p14:creationId xmlns:p14="http://schemas.microsoft.com/office/powerpoint/2010/main" val="15851356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7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274639" y="144462"/>
            <a:ext cx="11889564" cy="1144588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Presenter Intro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3237" y="4583355"/>
            <a:ext cx="4724398" cy="15450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Dr. Neil Roodyn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A founder, entrepreneur, consultant, trainer and author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6751637" y="4583355"/>
            <a:ext cx="5486400" cy="163121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b="1" dirty="0">
                <a:solidFill>
                  <a:srgbClr val="FFFFFF"/>
                </a:solidFill>
              </a:rPr>
              <a:t>Jackie Giusti</a:t>
            </a:r>
          </a:p>
          <a:p>
            <a:pPr marL="0" lv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Design Lead &amp; Software Engineer </a:t>
            </a:r>
          </a:p>
          <a:p>
            <a:pPr marL="0" lv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Developer Experience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Team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637" y="1374774"/>
            <a:ext cx="2971800" cy="290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637" y="1386064"/>
            <a:ext cx="2849260" cy="29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9056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wrap="square" lIns="93269" tIns="46634" rIns="93269" bIns="46634" rtlCol="0">
            <a:normAutofit/>
          </a:bodyPr>
          <a:lstStyle>
            <a:lvl1pPr marL="342827" marR="0" indent="-342827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76" marR="0" indent="-241249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30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481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33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495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768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39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13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>
                <a:solidFill>
                  <a:srgbClr val="006AAC"/>
                </a:solidFill>
                <a:latin typeface="+mn-lt"/>
              </a:rPr>
              <a:t>Multi-stylus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62" y="1216021"/>
            <a:ext cx="9497957" cy="577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5861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62" y="1216021"/>
            <a:ext cx="9497957" cy="577846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wrap="square" lIns="93269" tIns="46634" rIns="93269" bIns="46634" rtlCol="0">
            <a:normAutofit/>
          </a:bodyPr>
          <a:lstStyle>
            <a:lvl1pPr marL="342827" marR="0" indent="-342827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76" marR="0" indent="-241249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30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481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33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495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768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39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13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>
                <a:solidFill>
                  <a:srgbClr val="006AAC"/>
                </a:solidFill>
                <a:latin typeface="+mn-lt"/>
              </a:rPr>
              <a:t>Multi-stylus</a:t>
            </a:r>
          </a:p>
        </p:txBody>
      </p:sp>
    </p:spTree>
    <p:extLst>
      <p:ext uri="{BB962C8B-B14F-4D97-AF65-F5344CB8AC3E}">
        <p14:creationId xmlns:p14="http://schemas.microsoft.com/office/powerpoint/2010/main" val="196800003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wrap="square" lIns="93269" tIns="46634" rIns="93269" bIns="46634" rtlCol="0">
            <a:normAutofit/>
          </a:bodyPr>
          <a:lstStyle>
            <a:lvl1pPr marL="342827" marR="0" indent="-342827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76" marR="0" indent="-241249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30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481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33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495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768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39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13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>
                <a:solidFill>
                  <a:srgbClr val="008F7B"/>
                </a:solidFill>
                <a:latin typeface="+mn-lt"/>
              </a:rPr>
              <a:t>Authentication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62" y="1216021"/>
            <a:ext cx="9497957" cy="577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6133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62" y="1216021"/>
            <a:ext cx="9497957" cy="577846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wrap="square" lIns="93269" tIns="46634" rIns="93269" bIns="46634" rtlCol="0">
            <a:normAutofit/>
          </a:bodyPr>
          <a:lstStyle>
            <a:lvl1pPr marL="342827" marR="0" indent="-342827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76" marR="0" indent="-241249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30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481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33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495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768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39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13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>
                <a:solidFill>
                  <a:srgbClr val="008F7B"/>
                </a:solidFill>
                <a:latin typeface="+mn-lt"/>
              </a:rPr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70710432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74637" y="1287462"/>
            <a:ext cx="11887200" cy="5175225"/>
          </a:xfrm>
        </p:spPr>
        <p:txBody>
          <a:bodyPr/>
          <a:lstStyle/>
          <a:p>
            <a:pPr lvl="1"/>
            <a:r>
              <a:rPr lang="en-US" sz="2300" dirty="0">
                <a:solidFill>
                  <a:schemeClr val="tx1"/>
                </a:solidFill>
              </a:rPr>
              <a:t>Allow users to easily access menus</a:t>
            </a:r>
          </a:p>
          <a:p>
            <a:pPr lvl="1"/>
            <a:endParaRPr lang="en-US" sz="2300" dirty="0">
              <a:solidFill>
                <a:schemeClr val="tx1"/>
              </a:solidFill>
            </a:endParaRPr>
          </a:p>
          <a:p>
            <a:pPr lvl="1"/>
            <a:r>
              <a:rPr lang="en-US" sz="2300" dirty="0">
                <a:solidFill>
                  <a:schemeClr val="tx1"/>
                </a:solidFill>
              </a:rPr>
              <a:t>Design for inclusion, not occlusion</a:t>
            </a:r>
          </a:p>
          <a:p>
            <a:pPr lvl="1"/>
            <a:endParaRPr lang="en-US" sz="2300" dirty="0">
              <a:solidFill>
                <a:schemeClr val="tx1"/>
              </a:solidFill>
            </a:endParaRPr>
          </a:p>
          <a:p>
            <a:pPr lvl="1"/>
            <a:r>
              <a:rPr lang="en-US" sz="2300" dirty="0">
                <a:solidFill>
                  <a:schemeClr val="tx1"/>
                </a:solidFill>
              </a:rPr>
              <a:t>Consider the scale of things</a:t>
            </a:r>
          </a:p>
          <a:p>
            <a:pPr lvl="1"/>
            <a:endParaRPr lang="en-US" sz="2300" dirty="0">
              <a:solidFill>
                <a:schemeClr val="tx1"/>
              </a:solidFill>
            </a:endParaRPr>
          </a:p>
          <a:p>
            <a:pPr lvl="1"/>
            <a:r>
              <a:rPr lang="en-US" sz="2300" dirty="0">
                <a:solidFill>
                  <a:schemeClr val="tx1"/>
                </a:solidFill>
              </a:rPr>
              <a:t>Design for multiple users</a:t>
            </a:r>
          </a:p>
          <a:p>
            <a:pPr lvl="1"/>
            <a:endParaRPr lang="en-US" sz="2300" dirty="0">
              <a:solidFill>
                <a:schemeClr val="tx1"/>
              </a:solidFill>
            </a:endParaRPr>
          </a:p>
          <a:p>
            <a:pPr lvl="1"/>
            <a:r>
              <a:rPr lang="en-US" sz="2300" dirty="0">
                <a:solidFill>
                  <a:schemeClr val="tx1"/>
                </a:solidFill>
              </a:rPr>
              <a:t>Avoid modality</a:t>
            </a:r>
          </a:p>
          <a:p>
            <a:pPr marL="342827" lvl="1" indent="0"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lvl="1"/>
            <a:r>
              <a:rPr lang="en-US" sz="2300" dirty="0">
                <a:solidFill>
                  <a:schemeClr val="tx1"/>
                </a:solidFill>
              </a:rPr>
              <a:t>Allow multi-stylus input</a:t>
            </a:r>
          </a:p>
          <a:p>
            <a:pPr lvl="1"/>
            <a:endParaRPr lang="en-US" sz="2300" dirty="0">
              <a:solidFill>
                <a:schemeClr val="tx1"/>
              </a:solidFill>
            </a:endParaRPr>
          </a:p>
          <a:p>
            <a:pPr lvl="1"/>
            <a:r>
              <a:rPr lang="en-US" sz="2300" dirty="0">
                <a:solidFill>
                  <a:schemeClr val="tx1"/>
                </a:solidFill>
              </a:rPr>
              <a:t>Allow multiple users to login in a session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Good UWP Design plus:</a:t>
            </a:r>
          </a:p>
        </p:txBody>
      </p:sp>
    </p:spTree>
    <p:extLst>
      <p:ext uri="{BB962C8B-B14F-4D97-AF65-F5344CB8AC3E}">
        <p14:creationId xmlns:p14="http://schemas.microsoft.com/office/powerpoint/2010/main" val="107086169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F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74639" y="295274"/>
            <a:ext cx="11889564" cy="6402388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Further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6047242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lIns="93269" tIns="46634" rIns="93269" bIns="4663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F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Engagement should be obvious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F7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39" y="1228589"/>
            <a:ext cx="9482733" cy="57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4779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lIns="93269" tIns="46634" rIns="93269" bIns="4663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F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Interface is beyond keyboard and mouse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F7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F7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39" y="1228589"/>
            <a:ext cx="9482733" cy="57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5582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lIns="93269" tIns="46634" rIns="93269" bIns="4663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F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How do items on the screen relate to each other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F7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F7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39" y="1228589"/>
            <a:ext cx="9482733" cy="57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3463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lIns="93269" tIns="46634" rIns="93269" bIns="4663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F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Clear transitions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F7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F7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39" y="1228589"/>
            <a:ext cx="9482733" cy="57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244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7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274639" y="295274"/>
            <a:ext cx="11889564" cy="1144588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Welcome!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7003" y="1668462"/>
            <a:ext cx="11887200" cy="3539430"/>
          </a:xfrm>
        </p:spPr>
        <p:txBody>
          <a:bodyPr/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  <a:p>
            <a:pPr lvl="0"/>
            <a:endParaRPr lang="en-US" sz="3200" dirty="0">
              <a:solidFill>
                <a:schemeClr val="bg1"/>
              </a:solidFill>
            </a:endParaRPr>
          </a:p>
          <a:p>
            <a:pPr lvl="0"/>
            <a:r>
              <a:rPr lang="en-US" sz="3200" dirty="0">
                <a:solidFill>
                  <a:schemeClr val="bg1"/>
                </a:solidFill>
              </a:rPr>
              <a:t>Design Overview</a:t>
            </a:r>
          </a:p>
          <a:p>
            <a:pPr lvl="0"/>
            <a:endParaRPr lang="en-US" sz="3200" dirty="0">
              <a:solidFill>
                <a:schemeClr val="bg1"/>
              </a:solidFill>
            </a:endParaRPr>
          </a:p>
          <a:p>
            <a:pPr lvl="0"/>
            <a:r>
              <a:rPr lang="en-US" sz="3200" dirty="0">
                <a:solidFill>
                  <a:schemeClr val="bg1"/>
                </a:solidFill>
              </a:rPr>
              <a:t>Tutorials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20923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lIns="93269" tIns="46634" rIns="93269" bIns="4663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F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How do you use interface items and get to interface items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F7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F7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39" y="1228589"/>
            <a:ext cx="9482733" cy="57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1001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lIns="93269" tIns="46634" rIns="93269" bIns="4663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F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Spatial memory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F7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F7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39" y="1228589"/>
            <a:ext cx="9482733" cy="57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0251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lIns="93269" tIns="46634" rIns="93269" bIns="4663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F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Consistency of UI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F7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F7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39" y="1228589"/>
            <a:ext cx="9482733" cy="576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8658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lIns="93269" tIns="46634" rIns="93269" bIns="4663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F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Mouse is more precise than finger, but GUI is single user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F7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F7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39" y="1228589"/>
            <a:ext cx="9482733" cy="57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7890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lIns="93269" tIns="46634" rIns="93269" bIns="4663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F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Icon sizes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F7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F7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39" y="1228589"/>
            <a:ext cx="9482733" cy="57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0033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lIns="93269" tIns="46634" rIns="93269" bIns="4663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F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Direct manipulation – Indirect manipulation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F7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6530" y="701646"/>
            <a:ext cx="188369" cy="376684"/>
          </a:xfrm>
          <a:prstGeom prst="rect">
            <a:avLst/>
          </a:prstGeom>
          <a:noFill/>
        </p:spPr>
        <p:txBody>
          <a:bodyPr wrap="none" lIns="93269" tIns="46634" rIns="93269" bIns="4663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40" y="1228589"/>
            <a:ext cx="9482731" cy="576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7246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lIns="93269" tIns="46634" rIns="93269" bIns="4663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F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hover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46530" y="701646"/>
            <a:ext cx="188369" cy="376684"/>
          </a:xfrm>
          <a:prstGeom prst="rect">
            <a:avLst/>
          </a:prstGeom>
          <a:noFill/>
        </p:spPr>
        <p:txBody>
          <a:bodyPr wrap="none" lIns="93269" tIns="46634" rIns="93269" bIns="4663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40" y="1228589"/>
            <a:ext cx="9482731" cy="576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683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lIns="93269" tIns="46634" rIns="93269" bIns="4663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F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Menu system should be user friendly and touch friendly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46530" y="701646"/>
            <a:ext cx="188369" cy="376684"/>
          </a:xfrm>
          <a:prstGeom prst="rect">
            <a:avLst/>
          </a:prstGeom>
          <a:noFill/>
        </p:spPr>
        <p:txBody>
          <a:bodyPr wrap="none" lIns="93269" tIns="46634" rIns="93269" bIns="4663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40" y="1228589"/>
            <a:ext cx="9482731" cy="576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0031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lIns="93269" tIns="46634" rIns="93269" bIns="4663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F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Always provide feedback when touch occurs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46530" y="701646"/>
            <a:ext cx="188369" cy="376684"/>
          </a:xfrm>
          <a:prstGeom prst="rect">
            <a:avLst/>
          </a:prstGeom>
          <a:noFill/>
        </p:spPr>
        <p:txBody>
          <a:bodyPr wrap="none" lIns="93269" tIns="46634" rIns="93269" bIns="4663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39" y="1228589"/>
            <a:ext cx="9482733" cy="576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093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55008" y="404705"/>
            <a:ext cx="10726460" cy="4437962"/>
          </a:xfrm>
          <a:prstGeom prst="rect">
            <a:avLst/>
          </a:prstGeom>
        </p:spPr>
        <p:txBody>
          <a:bodyPr vert="horz" lIns="93269" tIns="46634" rIns="93269" bIns="4663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F7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Experience should improve when more people engage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F7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8F7B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39" y="1228589"/>
            <a:ext cx="9482733" cy="57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3158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r:link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482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256"/>
          <a:stretch/>
        </p:blipFill>
        <p:spPr>
          <a:xfrm>
            <a:off x="1493838" y="296862"/>
            <a:ext cx="9482735" cy="5062106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55008" y="404705"/>
            <a:ext cx="10726460" cy="1111357"/>
          </a:xfrm>
          <a:prstGeom prst="rect">
            <a:avLst/>
          </a:prstGeom>
        </p:spPr>
        <p:txBody>
          <a:bodyPr vert="horz" lIns="93269" tIns="46634" rIns="93269" bIns="4663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>
                <a:solidFill>
                  <a:schemeClr val="accent4"/>
                </a:solidFill>
                <a:latin typeface="+mj-lt"/>
              </a:rPr>
              <a:t>CLI &gt; GUI &gt; NUI</a:t>
            </a:r>
          </a:p>
          <a:p>
            <a:pPr marL="0" indent="0" algn="ctr">
              <a:buNone/>
            </a:pPr>
            <a:endParaRPr lang="en-US" dirty="0">
              <a:solidFill>
                <a:srgbClr val="008F7B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8F7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4437" y="3497262"/>
            <a:ext cx="1036181" cy="63402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4"/>
                </a:solidFill>
              </a:rPr>
              <a:t>TEXT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80037" y="3497262"/>
            <a:ext cx="1789943" cy="63402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4"/>
                </a:solidFill>
              </a:rPr>
              <a:t>GRAPHICS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04237" y="3497262"/>
            <a:ext cx="1558660" cy="63402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4"/>
                </a:solidFill>
              </a:rPr>
              <a:t>OBJECTS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5704" y="4259262"/>
            <a:ext cx="1153651" cy="63402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5050"/>
                </a:solidFill>
                <a:latin typeface="Segoe UI Light"/>
                <a:cs typeface="Segoe UI Light"/>
              </a:rPr>
              <a:t>Recall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79331" y="4716462"/>
            <a:ext cx="1446400" cy="63402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5050"/>
                </a:solidFill>
                <a:latin typeface="Segoe UI Light"/>
                <a:cs typeface="Segoe UI Light"/>
              </a:rPr>
              <a:t>Directed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30339" y="5149242"/>
            <a:ext cx="1544383" cy="63402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5050"/>
                </a:solidFill>
                <a:latin typeface="Segoe UI Light"/>
                <a:cs typeface="Segoe UI Light"/>
              </a:rPr>
              <a:t>High-low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47959" y="5606442"/>
            <a:ext cx="2109141" cy="63402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5050"/>
                </a:solidFill>
                <a:latin typeface="Segoe UI Light"/>
                <a:cs typeface="Segoe UI Light"/>
              </a:rPr>
              <a:t>Disconnected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74096" y="6063642"/>
            <a:ext cx="1056870" cy="63402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5050"/>
                </a:solidFill>
                <a:latin typeface="Segoe UI Light"/>
                <a:cs typeface="Segoe UI Light"/>
              </a:rPr>
              <a:t>Static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13193" y="4259262"/>
            <a:ext cx="1896944" cy="63402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5050"/>
                </a:solidFill>
                <a:latin typeface="Segoe UI Light"/>
                <a:cs typeface="Segoe UI Light"/>
              </a:rPr>
              <a:t>Recognition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39618" y="4716462"/>
            <a:ext cx="1844095" cy="63402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5050"/>
                </a:solidFill>
                <a:latin typeface="Segoe UI Light"/>
                <a:cs typeface="Segoe UI Light"/>
              </a:rPr>
              <a:t>Exploratory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36300" y="5149242"/>
            <a:ext cx="2450731" cy="63402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5050"/>
                </a:solidFill>
                <a:latin typeface="Segoe UI Light"/>
                <a:cs typeface="Segoe UI Light"/>
              </a:rPr>
              <a:t>Double medium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02409" y="5606442"/>
            <a:ext cx="1318510" cy="63402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5050"/>
                </a:solidFill>
                <a:latin typeface="Segoe UI Light"/>
                <a:cs typeface="Segoe UI Light"/>
              </a:rPr>
              <a:t>Indirect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60531" y="6063642"/>
            <a:ext cx="1802266" cy="63402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5050"/>
                </a:solidFill>
                <a:latin typeface="Segoe UI Light"/>
                <a:cs typeface="Segoe UI Light"/>
              </a:rPr>
              <a:t>Responsive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02019" y="4259262"/>
            <a:ext cx="1415291" cy="63402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5050"/>
                </a:solidFill>
                <a:latin typeface="Segoe UI Light"/>
                <a:cs typeface="Segoe UI Light"/>
              </a:rPr>
              <a:t>Intuition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36936" y="4716462"/>
            <a:ext cx="1745460" cy="63402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5050"/>
                </a:solidFill>
                <a:latin typeface="Segoe UI Light"/>
                <a:cs typeface="Segoe UI Light"/>
              </a:rPr>
              <a:t>Contextual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14190" y="5149242"/>
            <a:ext cx="1390946" cy="63402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5050"/>
                </a:solidFill>
                <a:latin typeface="Segoe UI Light"/>
                <a:cs typeface="Segoe UI Light"/>
              </a:rPr>
              <a:t>Fast few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35421" y="5606442"/>
            <a:ext cx="1948490" cy="63402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5050"/>
                </a:solidFill>
                <a:latin typeface="Segoe UI Light"/>
                <a:cs typeface="Segoe UI Light"/>
              </a:rPr>
              <a:t>Unmediated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22970" y="6063642"/>
            <a:ext cx="1573388" cy="63402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5050"/>
                </a:solidFill>
                <a:latin typeface="Segoe UI Light"/>
                <a:cs typeface="Segoe UI Light"/>
              </a:rPr>
              <a:t>Evocative</a:t>
            </a:r>
          </a:p>
        </p:txBody>
      </p:sp>
    </p:spTree>
    <p:extLst>
      <p:ext uri="{BB962C8B-B14F-4D97-AF65-F5344CB8AC3E}">
        <p14:creationId xmlns:p14="http://schemas.microsoft.com/office/powerpoint/2010/main" val="349782832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2" y="2887662"/>
            <a:ext cx="9143936" cy="762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3251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74639" y="295274"/>
            <a:ext cx="11889564" cy="1754188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Design Pillars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535323" y="2049462"/>
            <a:ext cx="1524000" cy="1524000"/>
            <a:chOff x="3535323" y="2049462"/>
            <a:chExt cx="1524000" cy="1524000"/>
          </a:xfrm>
          <a:effectLst/>
        </p:grpSpPr>
        <p:sp>
          <p:nvSpPr>
            <p:cNvPr id="13" name="Oval 12"/>
            <p:cNvSpPr/>
            <p:nvPr/>
          </p:nvSpPr>
          <p:spPr bwMode="auto">
            <a:xfrm>
              <a:off x="3535323" y="2049462"/>
              <a:ext cx="1524000" cy="1524000"/>
            </a:xfrm>
            <a:prstGeom prst="ellipse">
              <a:avLst/>
            </a:prstGeom>
            <a:solidFill>
              <a:srgbClr val="F2B01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-2500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1450" y="2497530"/>
              <a:ext cx="1231747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Social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637221" y="2049462"/>
            <a:ext cx="1524000" cy="1524000"/>
            <a:chOff x="7637221" y="2049462"/>
            <a:chExt cx="1524000" cy="1524000"/>
          </a:xfrm>
        </p:grpSpPr>
        <p:sp>
          <p:nvSpPr>
            <p:cNvPr id="15" name="Oval 14"/>
            <p:cNvSpPr/>
            <p:nvPr/>
          </p:nvSpPr>
          <p:spPr bwMode="auto">
            <a:xfrm>
              <a:off x="7637221" y="2049462"/>
              <a:ext cx="1524000" cy="1524000"/>
            </a:xfrm>
            <a:prstGeom prst="ellipse">
              <a:avLst/>
            </a:prstGeom>
            <a:solidFill>
              <a:srgbClr val="F2B01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-2500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20734" y="2494452"/>
              <a:ext cx="135697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Spatial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507978" y="2049462"/>
            <a:ext cx="1680588" cy="1524000"/>
            <a:chOff x="5400450" y="2049462"/>
            <a:chExt cx="1680588" cy="1524000"/>
          </a:xfrm>
        </p:grpSpPr>
        <p:sp>
          <p:nvSpPr>
            <p:cNvPr id="14" name="Oval 13"/>
            <p:cNvSpPr/>
            <p:nvPr/>
          </p:nvSpPr>
          <p:spPr bwMode="auto">
            <a:xfrm>
              <a:off x="5478744" y="2049462"/>
              <a:ext cx="1524000" cy="1524000"/>
            </a:xfrm>
            <a:prstGeom prst="ellipse">
              <a:avLst/>
            </a:prstGeom>
            <a:solidFill>
              <a:srgbClr val="F2B01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-2500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00450" y="2497530"/>
              <a:ext cx="1680588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Seamless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11091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74639" y="295274"/>
            <a:ext cx="11889564" cy="1754188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Design Pillars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535323" y="2049462"/>
            <a:ext cx="1524000" cy="1524000"/>
            <a:chOff x="3535323" y="2049462"/>
            <a:chExt cx="1524000" cy="1524000"/>
          </a:xfrm>
          <a:effectLst>
            <a:reflection blurRad="6350" stA="50000" endA="300" endPos="30000" dir="5400000" sy="-100000" algn="bl" rotWithShape="0"/>
          </a:effectLst>
        </p:grpSpPr>
        <p:sp>
          <p:nvSpPr>
            <p:cNvPr id="13" name="Oval 12"/>
            <p:cNvSpPr/>
            <p:nvPr/>
          </p:nvSpPr>
          <p:spPr bwMode="auto">
            <a:xfrm>
              <a:off x="3535323" y="2049462"/>
              <a:ext cx="1524000" cy="1524000"/>
            </a:xfrm>
            <a:prstGeom prst="ellipse">
              <a:avLst/>
            </a:prstGeom>
            <a:solidFill>
              <a:srgbClr val="F2B01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-2500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1450" y="2497530"/>
              <a:ext cx="1231747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sng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Social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637221" y="2049462"/>
            <a:ext cx="1524000" cy="1524000"/>
            <a:chOff x="7637221" y="2049462"/>
            <a:chExt cx="1524000" cy="1524000"/>
          </a:xfrm>
        </p:grpSpPr>
        <p:sp>
          <p:nvSpPr>
            <p:cNvPr id="15" name="Oval 14"/>
            <p:cNvSpPr/>
            <p:nvPr/>
          </p:nvSpPr>
          <p:spPr bwMode="auto">
            <a:xfrm>
              <a:off x="7637221" y="2049462"/>
              <a:ext cx="1524000" cy="1524000"/>
            </a:xfrm>
            <a:prstGeom prst="ellipse">
              <a:avLst/>
            </a:prstGeom>
            <a:solidFill>
              <a:srgbClr val="F2B01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-2500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20734" y="2494452"/>
              <a:ext cx="135697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Spatial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507978" y="2049462"/>
            <a:ext cx="1680588" cy="1524000"/>
            <a:chOff x="5400450" y="2049462"/>
            <a:chExt cx="1680588" cy="1524000"/>
          </a:xfrm>
        </p:grpSpPr>
        <p:sp>
          <p:nvSpPr>
            <p:cNvPr id="14" name="Oval 13"/>
            <p:cNvSpPr/>
            <p:nvPr/>
          </p:nvSpPr>
          <p:spPr bwMode="auto">
            <a:xfrm>
              <a:off x="5478744" y="2049462"/>
              <a:ext cx="1524000" cy="1524000"/>
            </a:xfrm>
            <a:prstGeom prst="ellipse">
              <a:avLst/>
            </a:prstGeom>
            <a:solidFill>
              <a:srgbClr val="F2B01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-2500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00450" y="2497530"/>
              <a:ext cx="1680588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Seamless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3239947" y="4487862"/>
            <a:ext cx="621665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Better with more people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Engages all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Emotive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84614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74639" y="295274"/>
            <a:ext cx="11889564" cy="1754188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Design Pillars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535323" y="2049462"/>
            <a:ext cx="1524000" cy="1524000"/>
            <a:chOff x="3535323" y="2049462"/>
            <a:chExt cx="1524000" cy="1524000"/>
          </a:xfrm>
          <a:effectLst/>
        </p:grpSpPr>
        <p:sp>
          <p:nvSpPr>
            <p:cNvPr id="13" name="Oval 12"/>
            <p:cNvSpPr/>
            <p:nvPr/>
          </p:nvSpPr>
          <p:spPr bwMode="auto">
            <a:xfrm>
              <a:off x="3535323" y="2049462"/>
              <a:ext cx="1524000" cy="1524000"/>
            </a:xfrm>
            <a:prstGeom prst="ellipse">
              <a:avLst/>
            </a:prstGeom>
            <a:solidFill>
              <a:srgbClr val="F2B01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-2500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1450" y="2497530"/>
              <a:ext cx="1231747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Social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637221" y="2049462"/>
            <a:ext cx="1524000" cy="1524000"/>
            <a:chOff x="7637221" y="2049462"/>
            <a:chExt cx="1524000" cy="1524000"/>
          </a:xfrm>
        </p:grpSpPr>
        <p:sp>
          <p:nvSpPr>
            <p:cNvPr id="15" name="Oval 14"/>
            <p:cNvSpPr/>
            <p:nvPr/>
          </p:nvSpPr>
          <p:spPr bwMode="auto">
            <a:xfrm>
              <a:off x="7637221" y="2049462"/>
              <a:ext cx="1524000" cy="1524000"/>
            </a:xfrm>
            <a:prstGeom prst="ellipse">
              <a:avLst/>
            </a:prstGeom>
            <a:solidFill>
              <a:srgbClr val="F2B01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-2500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20734" y="2494452"/>
              <a:ext cx="135697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Spatial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507978" y="2049462"/>
            <a:ext cx="1680588" cy="1524000"/>
            <a:chOff x="5400450" y="2049462"/>
            <a:chExt cx="1680588" cy="1524000"/>
          </a:xfrm>
          <a:effectLst>
            <a:reflection blurRad="6350" stA="50000" endA="300" endPos="30000" dir="5400000" sy="-100000" algn="bl" rotWithShape="0"/>
          </a:effectLst>
        </p:grpSpPr>
        <p:sp>
          <p:nvSpPr>
            <p:cNvPr id="14" name="Oval 13"/>
            <p:cNvSpPr/>
            <p:nvPr/>
          </p:nvSpPr>
          <p:spPr bwMode="auto">
            <a:xfrm>
              <a:off x="5478744" y="2049462"/>
              <a:ext cx="1524000" cy="1524000"/>
            </a:xfrm>
            <a:prstGeom prst="ellipse">
              <a:avLst/>
            </a:prstGeom>
            <a:solidFill>
              <a:srgbClr val="F2B01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-2500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00450" y="2497530"/>
              <a:ext cx="1680588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sng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Seamless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3239947" y="4487862"/>
            <a:ext cx="621665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Feels natural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Integrates with your environment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Walk up and use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10015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74639" y="295274"/>
            <a:ext cx="11889564" cy="1754188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02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Design Pillars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535323" y="2049462"/>
            <a:ext cx="1524000" cy="1524000"/>
            <a:chOff x="3535323" y="2049462"/>
            <a:chExt cx="1524000" cy="1524000"/>
          </a:xfrm>
          <a:effectLst/>
        </p:grpSpPr>
        <p:sp>
          <p:nvSpPr>
            <p:cNvPr id="13" name="Oval 12"/>
            <p:cNvSpPr/>
            <p:nvPr/>
          </p:nvSpPr>
          <p:spPr bwMode="auto">
            <a:xfrm>
              <a:off x="3535323" y="2049462"/>
              <a:ext cx="1524000" cy="1524000"/>
            </a:xfrm>
            <a:prstGeom prst="ellipse">
              <a:avLst/>
            </a:prstGeom>
            <a:solidFill>
              <a:srgbClr val="F2B01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-2500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81450" y="2497530"/>
              <a:ext cx="1231747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Social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637221" y="2049462"/>
            <a:ext cx="1524000" cy="1524000"/>
            <a:chOff x="7637221" y="2049462"/>
            <a:chExt cx="1524000" cy="1524000"/>
          </a:xfrm>
          <a:effectLst>
            <a:reflection blurRad="6350" stA="50000" endA="300" endPos="30000" dir="5400000" sy="-100000" algn="bl" rotWithShape="0"/>
          </a:effectLst>
        </p:grpSpPr>
        <p:sp>
          <p:nvSpPr>
            <p:cNvPr id="15" name="Oval 14"/>
            <p:cNvSpPr/>
            <p:nvPr/>
          </p:nvSpPr>
          <p:spPr bwMode="auto">
            <a:xfrm>
              <a:off x="7637221" y="2049462"/>
              <a:ext cx="1524000" cy="1524000"/>
            </a:xfrm>
            <a:prstGeom prst="ellipse">
              <a:avLst/>
            </a:prstGeom>
            <a:solidFill>
              <a:srgbClr val="F2B01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-2500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20734" y="2494452"/>
              <a:ext cx="135697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sng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Spatial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507978" y="2049462"/>
            <a:ext cx="1680588" cy="1524000"/>
            <a:chOff x="5400450" y="2049462"/>
            <a:chExt cx="1680588" cy="1524000"/>
          </a:xfrm>
          <a:effectLst/>
        </p:grpSpPr>
        <p:sp>
          <p:nvSpPr>
            <p:cNvPr id="14" name="Oval 13"/>
            <p:cNvSpPr/>
            <p:nvPr/>
          </p:nvSpPr>
          <p:spPr bwMode="auto">
            <a:xfrm>
              <a:off x="5478744" y="2049462"/>
              <a:ext cx="1524000" cy="1524000"/>
            </a:xfrm>
            <a:prstGeom prst="ellipse">
              <a:avLst/>
            </a:prstGeom>
            <a:solidFill>
              <a:srgbClr val="F2B01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dist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-2500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00450" y="2497530"/>
              <a:ext cx="1680588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Seamless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3239947" y="4487862"/>
            <a:ext cx="621665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Zoom and focus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Implied physicality of the space (It is a large screen!)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Leverage spatial memory</a:t>
            </a:r>
          </a:p>
        </p:txBody>
      </p:sp>
    </p:spTree>
    <p:extLst>
      <p:ext uri="{BB962C8B-B14F-4D97-AF65-F5344CB8AC3E}">
        <p14:creationId xmlns:p14="http://schemas.microsoft.com/office/powerpoint/2010/main" val="45617474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808037" y="296862"/>
            <a:ext cx="10726460" cy="6369157"/>
          </a:xfrm>
          <a:prstGeom prst="rect">
            <a:avLst/>
          </a:prstGeom>
        </p:spPr>
        <p:txBody>
          <a:bodyPr vert="horz" wrap="square" lIns="93269" tIns="46634" rIns="93269" bIns="46634" rtlCol="0" anchor="ctr">
            <a:normAutofit/>
          </a:bodyPr>
          <a:lstStyle>
            <a:lvl1pPr marL="342827" marR="0" indent="-342827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76" marR="0" indent="-241249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930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481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033" marR="0" indent="-228551" algn="l" defTabSz="93254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495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768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39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13" indent="-233137" algn="l" defTabSz="9325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dirty="0">
                <a:solidFill>
                  <a:schemeClr val="tx1"/>
                </a:solidFill>
              </a:rPr>
              <a:t>Design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456793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Dark blue on white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DARK_BLUE_2016_2.potx" id="{F2EEA4C0-BF11-4C31-B33B-3FE5A6A80B3C}" vid="{B0D79BE6-79D4-49DE-9BD7-08383D87805B}"/>
    </a:ext>
  </a:extLst>
</a:theme>
</file>

<file path=ppt/theme/theme2.xml><?xml version="1.0" encoding="utf-8"?>
<a:theme xmlns:a="http://schemas.openxmlformats.org/drawingml/2006/main" name="COLOR TEMPLATE">
  <a:themeElements>
    <a:clrScheme name="BT - Dark blue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DARK_BLUE_2016_2.potx" id="{F2EEA4C0-BF11-4C31-B33B-3FE5A6A80B3C}" vid="{044D7BEF-0239-459F-A996-429B42E10C4C}"/>
    </a:ext>
  </a:extLst>
</a:theme>
</file>

<file path=ppt/theme/theme3.xml><?xml version="1.0" encoding="utf-8"?>
<a:theme xmlns:a="http://schemas.openxmlformats.org/drawingml/2006/main" name="1_COLOR TEMPLATE">
  <a:themeElements>
    <a:clrScheme name="BT - Dark blue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DARK_BLUE_2016_2.potx" id="{F2EEA4C0-BF11-4C31-B33B-3FE5A6A80B3C}" vid="{044D7BEF-0239-459F-A996-429B42E10C4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4553072-E538-48C4-90FC-3653F32D67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Brand_template_16-9_Consumer_DARK_BLUE_2016_2</Template>
  <TotalTime>2699</TotalTime>
  <Words>883</Words>
  <Application>Microsoft Office PowerPoint</Application>
  <PresentationFormat>Custom</PresentationFormat>
  <Paragraphs>236</Paragraphs>
  <Slides>40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Consolas</vt:lpstr>
      <vt:lpstr>Segoe UI</vt:lpstr>
      <vt:lpstr>Segoe UI Light</vt:lpstr>
      <vt:lpstr>Wingdings</vt:lpstr>
      <vt:lpstr>WHITE TEMPLATE</vt:lpstr>
      <vt:lpstr>COLOR TEMPLATE</vt:lpstr>
      <vt:lpstr>1_COLOR TEMPLATE</vt:lpstr>
      <vt:lpstr>Designing for Surface 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 UWP Design plus: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Naturally Engaging Technology</dc:title>
  <dc:subject>&lt;Speech title here&gt;</dc:subject>
  <dc:creator>Maridee Kramer (Blueprint Consulting Services)</dc:creator>
  <cp:keywords/>
  <dc:description>Template: Maryfj_x000d_
Formatting: _x000d_
Audience Type:</dc:description>
  <cp:lastModifiedBy>Cherry Wang</cp:lastModifiedBy>
  <cp:revision>146</cp:revision>
  <dcterms:created xsi:type="dcterms:W3CDTF">2016-08-20T17:57:28Z</dcterms:created>
  <dcterms:modified xsi:type="dcterms:W3CDTF">2016-11-07T20:06:16Z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